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5"/>
  </p:notesMasterIdLst>
  <p:sldIdLst>
    <p:sldId id="281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1" r:id="rId10"/>
    <p:sldId id="292" r:id="rId11"/>
    <p:sldId id="290" r:id="rId12"/>
    <p:sldId id="295" r:id="rId13"/>
    <p:sldId id="29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41" autoAdjust="0"/>
  </p:normalViewPr>
  <p:slideViewPr>
    <p:cSldViewPr>
      <p:cViewPr varScale="1">
        <p:scale>
          <a:sx n="95" d="100"/>
          <a:sy n="95" d="100"/>
        </p:scale>
        <p:origin x="20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D2C8B-D7C2-459A-9619-02596933DF2E}" type="datetimeFigureOut">
              <a:rPr lang="th-TH" smtClean="0"/>
              <a:pPr/>
              <a:t>09/07/59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5F817-9EAE-41AD-9D35-DE015FAE969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5F817-9EAE-41AD-9D35-DE015FAE9691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5F817-9EAE-41AD-9D35-DE015FAE9691}" type="slidenum">
              <a:rPr lang="th-TH" smtClean="0"/>
              <a:pPr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5812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5F817-9EAE-41AD-9D35-DE015FAE9691}" type="slidenum">
              <a:rPr lang="th-TH" smtClean="0"/>
              <a:pPr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8898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5F817-9EAE-41AD-9D35-DE015FAE9691}" type="slidenum">
              <a:rPr lang="th-TH" smtClean="0"/>
              <a:pPr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4846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5F817-9EAE-41AD-9D35-DE015FAE9691}" type="slidenum">
              <a:rPr lang="th-TH" smtClean="0"/>
              <a:pPr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1739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5F817-9EAE-41AD-9D35-DE015FAE9691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4688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5F817-9EAE-41AD-9D35-DE015FAE9691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372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5F817-9EAE-41AD-9D35-DE015FAE9691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7911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5F817-9EAE-41AD-9D35-DE015FAE9691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1434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5F817-9EAE-41AD-9D35-DE015FAE9691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8649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5F817-9EAE-41AD-9D35-DE015FAE9691}" type="slidenum">
              <a:rPr lang="th-TH" smtClean="0"/>
              <a:pPr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6520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5F817-9EAE-41AD-9D35-DE015FAE9691}" type="slidenum">
              <a:rPr lang="th-TH" smtClean="0"/>
              <a:pPr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6294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5F817-9EAE-41AD-9D35-DE015FAE9691}" type="slidenum">
              <a:rPr lang="th-TH" smtClean="0"/>
              <a:pPr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042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830-7A5D-4A4F-A59A-1476AAECE0A9}" type="datetimeFigureOut">
              <a:rPr lang="th-TH" smtClean="0"/>
              <a:pPr/>
              <a:t>09/07/59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C3F8-D7B6-477E-AA4A-1604FAD704DC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92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830-7A5D-4A4F-A59A-1476AAECE0A9}" type="datetimeFigureOut">
              <a:rPr lang="th-TH" smtClean="0"/>
              <a:pPr/>
              <a:t>09/07/59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C3F8-D7B6-477E-AA4A-1604FAD704D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642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830-7A5D-4A4F-A59A-1476AAECE0A9}" type="datetimeFigureOut">
              <a:rPr lang="th-TH" smtClean="0"/>
              <a:pPr/>
              <a:t>09/07/59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C3F8-D7B6-477E-AA4A-1604FAD704D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65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830-7A5D-4A4F-A59A-1476AAECE0A9}" type="datetimeFigureOut">
              <a:rPr lang="th-TH" smtClean="0"/>
              <a:pPr/>
              <a:t>09/07/59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C3F8-D7B6-477E-AA4A-1604FAD704D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571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830-7A5D-4A4F-A59A-1476AAECE0A9}" type="datetimeFigureOut">
              <a:rPr lang="th-TH" smtClean="0"/>
              <a:pPr/>
              <a:t>09/07/59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C3F8-D7B6-477E-AA4A-1604FAD704DC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98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830-7A5D-4A4F-A59A-1476AAECE0A9}" type="datetimeFigureOut">
              <a:rPr lang="th-TH" smtClean="0"/>
              <a:pPr/>
              <a:t>09/07/59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C3F8-D7B6-477E-AA4A-1604FAD704D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822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830-7A5D-4A4F-A59A-1476AAECE0A9}" type="datetimeFigureOut">
              <a:rPr lang="th-TH" smtClean="0"/>
              <a:pPr/>
              <a:t>09/07/59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C3F8-D7B6-477E-AA4A-1604FAD704D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415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830-7A5D-4A4F-A59A-1476AAECE0A9}" type="datetimeFigureOut">
              <a:rPr lang="th-TH" smtClean="0"/>
              <a:pPr/>
              <a:t>09/07/59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C3F8-D7B6-477E-AA4A-1604FAD704D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181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830-7A5D-4A4F-A59A-1476AAECE0A9}" type="datetimeFigureOut">
              <a:rPr lang="th-TH" smtClean="0"/>
              <a:pPr/>
              <a:t>09/07/59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C3F8-D7B6-477E-AA4A-1604FAD704D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196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9874830-7A5D-4A4F-A59A-1476AAECE0A9}" type="datetimeFigureOut">
              <a:rPr lang="th-TH" smtClean="0"/>
              <a:pPr/>
              <a:t>09/07/59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62C3F8-D7B6-477E-AA4A-1604FAD704D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908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830-7A5D-4A4F-A59A-1476AAECE0A9}" type="datetimeFigureOut">
              <a:rPr lang="th-TH" smtClean="0"/>
              <a:pPr/>
              <a:t>09/07/59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C3F8-D7B6-477E-AA4A-1604FAD704D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058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9874830-7A5D-4A4F-A59A-1476AAECE0A9}" type="datetimeFigureOut">
              <a:rPr lang="th-TH" smtClean="0"/>
              <a:pPr/>
              <a:t>09/07/59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662C3F8-D7B6-477E-AA4A-1604FAD704DC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84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07504" y="2276872"/>
            <a:ext cx="90364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/>
            <a:endParaRPr lang="th-TH" sz="3600" dirty="0">
              <a:solidFill>
                <a:prstClr val="black"/>
              </a:solidFill>
              <a:latin typeface="Calibri"/>
              <a:cs typeface="Cordia New" panose="020B0304020202020204" pitchFamily="34" charset="-34"/>
            </a:endParaRPr>
          </a:p>
          <a:p>
            <a:pPr lvl="0" defTabSz="914400"/>
            <a:r>
              <a:rPr lang="th-TH" sz="36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โครงการการจัดบริการเชิงรุกตรวจคัดกรองโรคติดต่อทางเพศสัมพันธ์และเอดส์ ในกลุ่มพนักงานบริการหญิง อำเภอเกาะสมุย จังหวัดสุราษฎร์ธานี</a:t>
            </a:r>
          </a:p>
          <a:p>
            <a:pPr lvl="0" defTabSz="914400"/>
            <a:endParaRPr lang="th-TH" sz="3600" dirty="0">
              <a:solidFill>
                <a:prstClr val="black"/>
              </a:solidFill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2267744" y="332656"/>
            <a:ext cx="5112568" cy="129614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ชื่อผลงาน</a:t>
            </a:r>
            <a:endParaRPr lang="th-TH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07504" y="1412776"/>
            <a:ext cx="903649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/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	</a:t>
            </a:r>
          </a:p>
          <a:p>
            <a:pPr lvl="0" defTabSz="914400"/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   -บริการค่าตรวจชันสูตรฟรี  ส่วนการตรวจ </a:t>
            </a:r>
            <a:r>
              <a:rPr lang="en-US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HIV </a:t>
            </a: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(ตามสิทธิ์ </a:t>
            </a:r>
            <a:r>
              <a:rPr lang="en-US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UC</a:t>
            </a: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) จ่ายเฉพาะค่ายา (กรณีไม่มีบัตรประกันสุขภาพ)  </a:t>
            </a:r>
          </a:p>
          <a:p>
            <a:pPr lvl="0" defTabSz="914400"/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     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บริการทำบัตรประกันสุขภาพ หรือย้ายสิทธิ์ประกันสุขภาพแก่พนักงานบริการ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นัดติดตามผู้รับบริการต่อเนื่องที่ สายธารคลินิก แม้สิ้นสุดโครงการ</a:t>
            </a:r>
            <a:endParaRPr lang="th-TH" sz="3200" dirty="0">
              <a:solidFill>
                <a:prstClr val="black"/>
              </a:solidFill>
            </a:endParaRPr>
          </a:p>
          <a:p>
            <a:pPr marL="742950" lvl="0" indent="-742950" defTabSz="914400"/>
            <a:r>
              <a:rPr lang="th-TH" sz="2800" dirty="0">
                <a:solidFill>
                  <a:prstClr val="black"/>
                </a:solidFill>
              </a:rPr>
              <a:t>	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1907704" y="188641"/>
            <a:ext cx="5256584" cy="122413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prstClr val="black"/>
                </a:solidFill>
              </a:rPr>
              <a:t>กิจกรรมการพัฒนา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1069631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07504" y="1412776"/>
            <a:ext cx="9036496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lvl="0" indent="-742950" defTabSz="914400"/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    </a:t>
            </a:r>
          </a:p>
          <a:p>
            <a:pPr marL="742950" lvl="0" indent="-742950" defTabSz="914400"/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    1. </a:t>
            </a:r>
            <a:r>
              <a:rPr lang="th-TH" sz="2800" dirty="0">
                <a:solidFill>
                  <a:prstClr val="black"/>
                </a:solidFill>
              </a:rPr>
              <a:t>จำนวนผู้ตรวจคัดกรอง</a:t>
            </a:r>
            <a:r>
              <a:rPr lang="en-US" sz="2800" dirty="0">
                <a:solidFill>
                  <a:prstClr val="black"/>
                </a:solidFill>
              </a:rPr>
              <a:t>STIs </a:t>
            </a:r>
            <a:r>
              <a:rPr lang="th-TH" sz="2800" dirty="0">
                <a:solidFill>
                  <a:prstClr val="black"/>
                </a:solidFill>
              </a:rPr>
              <a:t>เพิ่มขึ้นจากปี 2556 จำนวน107 ราย เป็น208 ราย คิดเป็นร้อยละ 94.39</a:t>
            </a:r>
          </a:p>
          <a:p>
            <a:pPr marL="742950" lvl="0" indent="-742950" defTabSz="914400"/>
            <a:r>
              <a:rPr lang="th-TH" sz="2800" dirty="0">
                <a:solidFill>
                  <a:prstClr val="black"/>
                </a:solidFill>
              </a:rPr>
              <a:t>        2. กลุ่มเป้าหมายรายใหม่ จำนวน 96 คน ได้ตรวจคัดกรองซิฟิลิส และเพาะเชื้อหนองใน ครั้งแรก ร้อยละร้อย</a:t>
            </a:r>
          </a:p>
          <a:p>
            <a:pPr marL="742950" lvl="0" indent="-742950" defTabSz="914400"/>
            <a:r>
              <a:rPr lang="th-TH" sz="2800" dirty="0">
                <a:solidFill>
                  <a:prstClr val="black"/>
                </a:solidFill>
              </a:rPr>
              <a:t>        3. กลุ่มป่วยที่นัด</a:t>
            </a:r>
            <a:r>
              <a:rPr lang="en-US" sz="2800" dirty="0">
                <a:solidFill>
                  <a:prstClr val="black"/>
                </a:solidFill>
              </a:rPr>
              <a:t>F/U </a:t>
            </a:r>
            <a:r>
              <a:rPr lang="th-TH" sz="2800" dirty="0">
                <a:solidFill>
                  <a:prstClr val="black"/>
                </a:solidFill>
              </a:rPr>
              <a:t>จำนวน 49 ราย ได้ตรวจ </a:t>
            </a:r>
            <a:r>
              <a:rPr lang="en-US" sz="2800" dirty="0">
                <a:solidFill>
                  <a:prstClr val="black"/>
                </a:solidFill>
              </a:rPr>
              <a:t>wet smear/gram stain </a:t>
            </a:r>
            <a:r>
              <a:rPr lang="th-TH" sz="2800" dirty="0">
                <a:solidFill>
                  <a:prstClr val="black"/>
                </a:solidFill>
              </a:rPr>
              <a:t>ทุกครั้ง  ร้อยละร้อย</a:t>
            </a:r>
          </a:p>
          <a:p>
            <a:pPr marL="742950" lvl="0" indent="-742950" defTabSz="914400"/>
            <a:r>
              <a:rPr lang="th-TH" sz="2800" dirty="0">
                <a:solidFill>
                  <a:prstClr val="black"/>
                </a:solidFill>
              </a:rPr>
              <a:t>	- ผู้ป่วย </a:t>
            </a:r>
            <a:r>
              <a:rPr lang="en-US" sz="2800" dirty="0">
                <a:solidFill>
                  <a:prstClr val="black"/>
                </a:solidFill>
              </a:rPr>
              <a:t>STIs </a:t>
            </a:r>
            <a:r>
              <a:rPr lang="th-TH" sz="2800" dirty="0">
                <a:solidFill>
                  <a:prstClr val="black"/>
                </a:solidFill>
              </a:rPr>
              <a:t> จำนวน 44 ราย ได้รับการติดตามรักษาจนครบ ร้อยละร้อย</a:t>
            </a:r>
          </a:p>
          <a:p>
            <a:pPr marL="742950" lvl="0" indent="-742950" defTabSz="914400"/>
            <a:r>
              <a:rPr lang="th-TH" sz="2800" dirty="0">
                <a:solidFill>
                  <a:prstClr val="black"/>
                </a:solidFill>
              </a:rPr>
              <a:t>	- ผู้ป่วย </a:t>
            </a:r>
            <a:r>
              <a:rPr lang="en-US" sz="2800" dirty="0">
                <a:solidFill>
                  <a:prstClr val="black"/>
                </a:solidFill>
              </a:rPr>
              <a:t>STIs </a:t>
            </a:r>
            <a:r>
              <a:rPr lang="th-TH" sz="2800" dirty="0">
                <a:solidFill>
                  <a:prstClr val="black"/>
                </a:solidFill>
              </a:rPr>
              <a:t> จำนวน 44 ราย ได้รับ</a:t>
            </a:r>
            <a:r>
              <a:rPr lang="en-US" sz="2800" dirty="0">
                <a:solidFill>
                  <a:prstClr val="black"/>
                </a:solidFill>
              </a:rPr>
              <a:t>VCT </a:t>
            </a:r>
            <a:r>
              <a:rPr lang="th-TH" sz="2800" dirty="0">
                <a:solidFill>
                  <a:prstClr val="black"/>
                </a:solidFill>
              </a:rPr>
              <a:t>และตรวจเลือด </a:t>
            </a:r>
            <a:r>
              <a:rPr lang="en-US" sz="2800" dirty="0">
                <a:solidFill>
                  <a:prstClr val="black"/>
                </a:solidFill>
              </a:rPr>
              <a:t>HIV </a:t>
            </a:r>
            <a:r>
              <a:rPr lang="th-TH" sz="2800" dirty="0">
                <a:solidFill>
                  <a:prstClr val="black"/>
                </a:solidFill>
              </a:rPr>
              <a:t> ร้อยละร้อย</a:t>
            </a:r>
          </a:p>
          <a:p>
            <a:pPr marL="742950" lvl="0" indent="-742950" defTabSz="914400"/>
            <a:r>
              <a:rPr lang="th-TH" sz="2800" dirty="0">
                <a:solidFill>
                  <a:prstClr val="black"/>
                </a:solidFill>
              </a:rPr>
              <a:t> ไม่พบการติดเชื้อเอชไอวี</a:t>
            </a:r>
          </a:p>
          <a:p>
            <a:pPr marL="742950" lvl="0" indent="-742950" defTabSz="914400"/>
            <a:r>
              <a:rPr lang="th-TH" sz="2800" dirty="0">
                <a:solidFill>
                  <a:prstClr val="black"/>
                </a:solidFill>
              </a:rPr>
              <a:t>	</a:t>
            </a:r>
          </a:p>
          <a:p>
            <a:pPr marL="742950" lvl="0" indent="-742950" defTabSz="914400"/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    </a:t>
            </a:r>
            <a:endParaRPr lang="th-TH" sz="3200" dirty="0">
              <a:solidFill>
                <a:prstClr val="black"/>
              </a:solidFill>
            </a:endParaRPr>
          </a:p>
          <a:p>
            <a:pPr marL="742950" lvl="0" indent="-742950" defTabSz="914400">
              <a:buFont typeface="Wingdings" pitchFamily="2" charset="2"/>
              <a:buChar char="Ø"/>
            </a:pPr>
            <a:endParaRPr lang="th-TH" sz="3200" dirty="0">
              <a:solidFill>
                <a:prstClr val="black"/>
              </a:solidFill>
            </a:endParaRPr>
          </a:p>
          <a:p>
            <a:pPr lvl="0" defTabSz="914400"/>
            <a:r>
              <a:rPr lang="th-TH" sz="3200" dirty="0">
                <a:solidFill>
                  <a:prstClr val="black"/>
                </a:solidFill>
              </a:rPr>
              <a:t>          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1907704" y="188641"/>
            <a:ext cx="6624736" cy="122413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4000" b="1" dirty="0">
                <a:solidFill>
                  <a:prstClr val="black"/>
                </a:solidFill>
              </a:rPr>
              <a:t>การวัดผล</a:t>
            </a:r>
          </a:p>
          <a:p>
            <a:pPr lvl="0" algn="ctr"/>
            <a:r>
              <a:rPr lang="th-TH" sz="4000" b="1" dirty="0">
                <a:solidFill>
                  <a:prstClr val="black"/>
                </a:solidFill>
              </a:rPr>
              <a:t>และผลของการเปลี่ยนแปลง </a:t>
            </a:r>
            <a:endParaRPr lang="th-TH" sz="4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464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07504" y="1412776"/>
            <a:ext cx="903649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การออกหน่วยบริการเชิงรุก ใกล้สถานที่ทำงานหรือที่อยู่อาศัยของผู้รับบริการ เป็นการเพิ่มช่องทางสะดวกต่อการเข้าถึงบริการตรวจคัดกรองโรคติดต่อทางเพศสัมพันธ์</a:t>
            </a:r>
            <a:endParaRPr lang="th-TH" sz="3200" dirty="0">
              <a:solidFill>
                <a:prstClr val="black"/>
              </a:solidFill>
            </a:endParaRP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</a:rPr>
              <a:t>การติดต่อประสานงาน/ ประชาสัมพันธ์ โดย เจ้าหน้าที่มูลนิธิเพื่อนพนักงานบริการ ซึ่งตั้งศูนย์ </a:t>
            </a:r>
            <a:r>
              <a:rPr lang="en-US" sz="3200" dirty="0">
                <a:solidFill>
                  <a:prstClr val="black"/>
                </a:solidFill>
              </a:rPr>
              <a:t>drop in center </a:t>
            </a:r>
            <a:r>
              <a:rPr lang="th-TH" sz="3200" dirty="0">
                <a:solidFill>
                  <a:prstClr val="black"/>
                </a:solidFill>
              </a:rPr>
              <a:t>ในแหล่งสถานบริการ สร้างความคุ้นเคย สนิทสนม มีส่วนสำคัญในการชักชวนพนักงานบริการให้มาตรวจคัดกรองโรค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endParaRPr lang="th-TH" sz="3200" dirty="0">
              <a:solidFill>
                <a:prstClr val="black"/>
              </a:solidFill>
            </a:endParaRPr>
          </a:p>
          <a:p>
            <a:pPr lvl="0" defTabSz="914400"/>
            <a:endParaRPr lang="th-TH" sz="3200" dirty="0">
              <a:solidFill>
                <a:prstClr val="black"/>
              </a:solidFill>
            </a:endParaRPr>
          </a:p>
          <a:p>
            <a:pPr lvl="0" defTabSz="914400"/>
            <a:endParaRPr lang="th-TH" sz="3200" dirty="0">
              <a:solidFill>
                <a:prstClr val="black"/>
              </a:solidFill>
            </a:endParaRPr>
          </a:p>
          <a:p>
            <a:pPr marL="742950" lvl="0" indent="-742950" defTabSz="914400"/>
            <a:r>
              <a:rPr lang="th-TH" sz="3200" dirty="0">
                <a:solidFill>
                  <a:prstClr val="black"/>
                </a:solidFill>
              </a:rPr>
              <a:t>	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1907704" y="188641"/>
            <a:ext cx="5256584" cy="122413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prstClr val="black"/>
                </a:solidFill>
              </a:rPr>
              <a:t>บทเรียนที่ได้รับ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981176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971600" y="2132856"/>
            <a:ext cx="691276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/>
            <a:r>
              <a:rPr lang="th-TH" sz="36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นางนุสรา วิ</a:t>
            </a:r>
            <a:r>
              <a:rPr lang="th-TH" sz="3200" dirty="0" err="1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โร</a:t>
            </a: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จน</a:t>
            </a:r>
            <a:r>
              <a:rPr lang="th-TH" sz="3200" dirty="0" err="1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กูฎ</a:t>
            </a: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พยาบาลวิชาชีพชำนาญการ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lvl="0" defTabSz="914400"/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         กลุ่มงานเวชกรรมสังคม โรงพยาบาลเกาะสมุย</a:t>
            </a:r>
          </a:p>
          <a:p>
            <a:pPr lvl="0" defTabSz="914400"/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         โทรศัพท์  077-913200 ต่อ4010 , 081-7379133</a:t>
            </a:r>
          </a:p>
          <a:p>
            <a:pPr lvl="0" defTabSz="914400"/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           </a:t>
            </a:r>
            <a:r>
              <a:rPr lang="en-US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email  nussarahpt@gmail.com</a:t>
            </a:r>
            <a:endParaRPr lang="th-TH" sz="3200" dirty="0">
              <a:solidFill>
                <a:prstClr val="black"/>
              </a:solidFill>
              <a:latin typeface="Calibri"/>
              <a:cs typeface="Cordia New" panose="020B0304020202020204" pitchFamily="34" charset="-34"/>
            </a:endParaRPr>
          </a:p>
          <a:p>
            <a:pPr lvl="0" defTabSz="914400"/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1907704" y="620687"/>
            <a:ext cx="5544616" cy="151216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การติดต่อกับทีมงาน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75529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07504" y="2420888"/>
            <a:ext cx="87849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/>
            <a:endParaRPr lang="th-TH" sz="3600" dirty="0">
              <a:solidFill>
                <a:prstClr val="black"/>
              </a:solidFill>
              <a:latin typeface="Calibri"/>
              <a:cs typeface="Cordia New" panose="020B0304020202020204" pitchFamily="34" charset="-34"/>
            </a:endParaRP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6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ตรวจคัดกรองโรคติดต่อทางเพศสัมพันธ์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6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เชิงรุก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6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พนักงานบริการหญิง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2339752" y="548680"/>
            <a:ext cx="4752528" cy="151216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คำสำคัญ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671508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07504" y="1628800"/>
            <a:ext cx="903649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จัดทีมสหวิชาชีพให้บริการเชิงรุกตรวจคัดกรองโรคติดต่อทางเพศสัมพันธ์ 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จัดบริการตามมาตรฐานการรักษา เช่นเดียวกันกับสายธารคลินิก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ให้บริการสัปดาห์ละ 2 ครั้ง ซึ่งไม่ตรงกับวันให้บริการปกติที่สายธารคลินิก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ใช้สถานที่สำนักงานมูลนิธิเพื่อนพนักงานบริการ(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SWING</a:t>
            </a:r>
            <a:r>
              <a:rPr lang="th-TH" sz="2800" dirty="0">
                <a:solidFill>
                  <a:prstClr val="black"/>
                </a:solidFill>
                <a:latin typeface="Calibri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th-TH" sz="28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ซึ่งตั้งอยู่ในพื้นที่ที่มีพนักงานบริการหญิงมากที่สุด จำนวน 1,000 กว่าคน</a:t>
            </a:r>
          </a:p>
          <a:p>
            <a:pPr marL="742950" lvl="0" indent="-742950" defTabSz="914400"/>
            <a:r>
              <a:rPr lang="th-TH" sz="28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          ผลการดำเนินงาน</a:t>
            </a:r>
          </a:p>
          <a:p>
            <a:pPr marL="742950" lvl="0" indent="-742950" defTabSz="914400"/>
            <a:r>
              <a:rPr lang="th-TH" sz="28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       - ผู้มารับบริการ จำนวน 145 ราย </a:t>
            </a:r>
          </a:p>
          <a:p>
            <a:pPr marL="742950" lvl="0" indent="-742950" defTabSz="914400"/>
            <a:r>
              <a:rPr lang="th-TH" sz="28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       -  ป่วยด้วยโรคติดต่อทางเพศสัมพันธ์ จำนวน 78 ราย คิดเป็นร้อยละ 53.80 </a:t>
            </a:r>
          </a:p>
          <a:p>
            <a:pPr marL="742950" lvl="0" indent="-742950" defTabSz="914400"/>
            <a:r>
              <a:rPr lang="th-TH" sz="28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         (หนองใน 2 ราย, หนองในเทียม 40 ราย , หูดหงอนไก่ 2 ราย ,พยาธิช่องคลอด 23 ราย และเชื้อราช่องคลอด 11 ราย )</a:t>
            </a:r>
          </a:p>
          <a:p>
            <a:pPr marL="742950" lvl="0" indent="-742950" defTabSz="914400"/>
            <a:r>
              <a:rPr lang="th-TH" sz="28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       ส่งผลให้ผู้ตรวจคัดกรองโรคติดต่อทางเพศสัมพันธ์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th-TH" sz="28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ในปี2557 เพิ่มขึ้นจากปี 2556 จำนวน107 ราย เป็น 208 ราย คิดเป็นร้อยละ 94.39 </a:t>
            </a:r>
          </a:p>
          <a:p>
            <a:pPr marL="742950" lvl="0" indent="-742950" defTabSz="914400"/>
            <a:r>
              <a:rPr lang="th-TH" sz="36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       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2051720" y="116632"/>
            <a:ext cx="4896544" cy="11692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สรุปผลงานโดยย่อ</a:t>
            </a:r>
            <a:endParaRPr lang="th-TH" sz="4000" dirty="0"/>
          </a:p>
        </p:txBody>
      </p:sp>
      <p:sp>
        <p:nvSpPr>
          <p:cNvPr id="2" name="สี่เหลี่ยมผืนผ้ามุมมน 1"/>
          <p:cNvSpPr/>
          <p:nvPr/>
        </p:nvSpPr>
        <p:spPr>
          <a:xfrm>
            <a:off x="827584" y="3789040"/>
            <a:ext cx="2016224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solidFill>
                  <a:schemeClr val="tx1"/>
                </a:solidFill>
              </a:rPr>
              <a:t>ผลการดำเนินงาน</a:t>
            </a:r>
          </a:p>
        </p:txBody>
      </p:sp>
      <p:sp>
        <p:nvSpPr>
          <p:cNvPr id="3" name="สี่เหลี่ยมผืนผ้ามุมมน 2"/>
          <p:cNvSpPr/>
          <p:nvPr/>
        </p:nvSpPr>
        <p:spPr>
          <a:xfrm>
            <a:off x="251520" y="5921016"/>
            <a:ext cx="8784976" cy="9087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0" indent="-742950" defTabSz="914400"/>
            <a:r>
              <a:rPr lang="th-TH" sz="280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ส่งผลให้ยอดจำนวนผู้ตรวจคัดกรองโรคติดต่อทางเพศสัมพันธ์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 </a:t>
            </a:r>
            <a:r>
              <a:rPr lang="th-TH" sz="280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ในปี2557 เพิ่มขึ้นจากปี 2556 จำนวน107 ราย เป็น 208 ราย คิดเป็นร้อยละ 94.39 </a:t>
            </a:r>
            <a:endParaRPr lang="th-TH" sz="2800" dirty="0">
              <a:solidFill>
                <a:prstClr val="black"/>
              </a:solidFill>
              <a:latin typeface="Calibri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218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07504" y="2492896"/>
            <a:ext cx="892899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/>
            <a:r>
              <a:rPr lang="th-TH" sz="36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6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สายธารคลินิก ห้องหมายเลข 19 อาคารผู้ป่วยนอก </a:t>
            </a:r>
          </a:p>
          <a:p>
            <a:pPr lvl="0" defTabSz="914400"/>
            <a:r>
              <a:rPr lang="th-TH" sz="36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  โรงพยาบาลเกาะสมุย  61 หมู่1 ตำบลอ่างทองอำเภอเกาะสมุย</a:t>
            </a:r>
          </a:p>
          <a:p>
            <a:pPr lvl="0" defTabSz="914400"/>
            <a:r>
              <a:rPr lang="th-TH" sz="36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                        จังหวัดสุราษฎร์ธานี 84140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  <a:p>
            <a:pPr lvl="0" defTabSz="914400"/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1907704" y="620687"/>
            <a:ext cx="5544616" cy="151216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ชื่อและที่อยู่องค์กร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186363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971600" y="2132856"/>
            <a:ext cx="691276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/>
            <a:r>
              <a:rPr lang="th-TH" sz="36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นางนุสรา วิ</a:t>
            </a:r>
            <a:r>
              <a:rPr lang="th-TH" sz="3200" dirty="0" err="1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โร</a:t>
            </a: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จน</a:t>
            </a:r>
            <a:r>
              <a:rPr lang="th-TH" sz="3200" dirty="0" err="1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กูฎ</a:t>
            </a: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พยาบาลวิชาชีพชำนาญการ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นางสารภี  แซ่ฮั่น พยาบาลวิชาชีพชำนาญการ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นางสาวขวัญทิพย์ เรืองทอง  นักเทคนิคการแพทย์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นางสาววราภรณ์ วงศ์เล็ก เภสัชกรชำนาญการ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แพทย์หญิง</a:t>
            </a:r>
            <a:r>
              <a:rPr lang="th-TH" sz="3200" dirty="0" err="1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นิสา</a:t>
            </a: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ลิ้มสุวรรณ นายแพทย์ชำนาญการ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มูลนิธิเพื่อนพนักงานบริการ  (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SWING </a:t>
            </a: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)</a:t>
            </a:r>
          </a:p>
          <a:p>
            <a:pPr lvl="0" defTabSz="914400"/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1907704" y="620687"/>
            <a:ext cx="5544616" cy="151216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สมาชิกทีม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53800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899592" y="2492896"/>
            <a:ext cx="79208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/>
            <a:r>
              <a:rPr lang="th-TH" sz="36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</a:t>
            </a:r>
            <a:r>
              <a:rPr lang="th-TH" sz="2800" b="1" u="sng" dirty="0">
                <a:solidFill>
                  <a:prstClr val="black"/>
                </a:solidFill>
              </a:rPr>
              <a:t>วัตถุประสงค์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</a:rPr>
              <a:t>เพื่อเพิ่มการเข้าถึงการตรวจคัดกรองโรคติดต่อทางเพศสัมพันธ์และการตรวจเอชไอวี ในกลุ่มพนักงานบริการหญิง 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</a:rPr>
              <a:t>เพื่อลดการติดเชื้อเอชไอวีรายใหม่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</a:rPr>
              <a:t>เพื่อลดการป่วยซ้ำด้วยโรคติดต่อทางเพศสัมพันธ์</a:t>
            </a:r>
          </a:p>
          <a:p>
            <a:pPr lvl="0" defTabSz="914400"/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1907704" y="620687"/>
            <a:ext cx="5544616" cy="151216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เป้าหมาย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169597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07504" y="1412776"/>
            <a:ext cx="903649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lvl="0" indent="-742950" defTabSz="914400"/>
            <a:r>
              <a:rPr lang="th-TH" sz="36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  </a:t>
            </a:r>
            <a:r>
              <a:rPr lang="th-TH" sz="3200" b="1" u="sng" dirty="0">
                <a:solidFill>
                  <a:prstClr val="black"/>
                </a:solidFill>
              </a:rPr>
              <a:t>ตัวชี้วัดโครงการ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</a:rPr>
              <a:t>จำนวนผู้รับการตรวจคัดกรองโรคติดต่อทางเพศสัมพันธ์เพิ่มขึ้น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</a:rPr>
              <a:t>ร้อยละ 100 ของพนักงานบริการที่มารับบริการครั้งแรก ได้ตรวจคัดกรองโรคซิฟิลิส และเพาะเชื้อหาหนองใน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</a:rPr>
              <a:t>ร้อยละ100 ของผู้ป่วยโรคติดต่อทางเพศสัมพันธ์ได้รับการติดตามรักษาครบตามเกณฑ์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</a:rPr>
              <a:t>ร้อยละ 100 ของผู้ป่วยโรคติดต่อทางเพศสัมพันธ์ได้รับการ</a:t>
            </a:r>
            <a:r>
              <a:rPr lang="en-US" sz="2800" dirty="0">
                <a:solidFill>
                  <a:prstClr val="black"/>
                </a:solidFill>
              </a:rPr>
              <a:t>VCT</a:t>
            </a:r>
            <a:r>
              <a:rPr lang="th-TH" sz="2800" dirty="0">
                <a:solidFill>
                  <a:prstClr val="black"/>
                </a:solidFill>
              </a:rPr>
              <a:t>และตรวจเลือด </a:t>
            </a:r>
            <a:r>
              <a:rPr lang="en-US" sz="2800" dirty="0">
                <a:solidFill>
                  <a:prstClr val="black"/>
                </a:solidFill>
              </a:rPr>
              <a:t>HIV</a:t>
            </a:r>
            <a:endParaRPr lang="th-TH" sz="2800" dirty="0">
              <a:solidFill>
                <a:prstClr val="black"/>
              </a:solidFill>
            </a:endParaRP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</a:rPr>
              <a:t>ร้อยละ 100 ของพนักงานบริการได้ได้ตรวจ </a:t>
            </a:r>
            <a:r>
              <a:rPr lang="en-US" sz="2800" dirty="0">
                <a:solidFill>
                  <a:prstClr val="black"/>
                </a:solidFill>
              </a:rPr>
              <a:t>wet smear/gram stain</a:t>
            </a:r>
          </a:p>
          <a:p>
            <a:pPr lvl="0" defTabSz="914400"/>
            <a:r>
              <a:rPr lang="th-TH" sz="2800" dirty="0">
                <a:solidFill>
                  <a:prstClr val="black"/>
                </a:solidFill>
              </a:rPr>
              <a:t>ตามเกณฑ์ทุก 3 เดือน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</a:rPr>
              <a:t>ร้อยละ100 ของผู้ที่มีผลเลือด </a:t>
            </a:r>
            <a:r>
              <a:rPr lang="en-US" sz="2800" dirty="0">
                <a:solidFill>
                  <a:prstClr val="black"/>
                </a:solidFill>
              </a:rPr>
              <a:t>HIV + </a:t>
            </a:r>
            <a:r>
              <a:rPr lang="th-TH" sz="2800" dirty="0">
                <a:solidFill>
                  <a:prstClr val="black"/>
                </a:solidFill>
              </a:rPr>
              <a:t>ได้รับการส่งต่อ </a:t>
            </a:r>
            <a:r>
              <a:rPr lang="en-US" sz="2800" dirty="0">
                <a:solidFill>
                  <a:prstClr val="black"/>
                </a:solidFill>
              </a:rPr>
              <a:t>ARV clinic </a:t>
            </a:r>
            <a:r>
              <a:rPr lang="th-TH" sz="2800" dirty="0">
                <a:solidFill>
                  <a:prstClr val="black"/>
                </a:solidFill>
              </a:rPr>
              <a:t>  </a:t>
            </a:r>
            <a:endParaRPr lang="th-TH" sz="2800" b="1" u="sng" dirty="0">
              <a:solidFill>
                <a:prstClr val="black"/>
              </a:solidFill>
            </a:endParaRPr>
          </a:p>
          <a:p>
            <a:pPr lvl="0" defTabSz="914400"/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1907704" y="188641"/>
            <a:ext cx="5256584" cy="122413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เป้าหมาย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26987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07504" y="1412776"/>
            <a:ext cx="903649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จำ</a:t>
            </a:r>
            <a:r>
              <a:rPr lang="th-TH" sz="3200" dirty="0">
                <a:solidFill>
                  <a:prstClr val="black"/>
                </a:solidFill>
              </a:rPr>
              <a:t>นวนสถานบริการมากกว่า500 แห่ง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</a:rPr>
              <a:t>จำนวนพนักงานบริการหญิงมากกว่า 2,000 คน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</a:rPr>
              <a:t>ทำงานในสถานบริการบาร์เบียร์  นวดแผนโบราณ และคาราโอเกะ อยู่ในพื้นที่ตำบลบ่อผุด มากที่สุด รองลงมาคือตำบล มะ</a:t>
            </a:r>
            <a:r>
              <a:rPr lang="th-TH" sz="3200" dirty="0" err="1">
                <a:solidFill>
                  <a:prstClr val="black"/>
                </a:solidFill>
              </a:rPr>
              <a:t>เร็ต</a:t>
            </a:r>
            <a:r>
              <a:rPr lang="th-TH" sz="3200" dirty="0">
                <a:solidFill>
                  <a:prstClr val="black"/>
                </a:solidFill>
              </a:rPr>
              <a:t> ซึ่งเป็นพื้นที่ติดกัน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</a:rPr>
              <a:t>โรคติดต่อทางเพศสัมพันธ์ ติดอันดับ10-15 ของโรคที่เฝ้าระวังทางระบาดวิทยา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</a:rPr>
              <a:t>ข้อมูลการเข้ารับการตรวจรักษาของพนักงานบริการ ปี2553-2556 ยังต่ำ</a:t>
            </a:r>
          </a:p>
          <a:p>
            <a:pPr lvl="0" defTabSz="914400"/>
            <a:r>
              <a:rPr lang="th-TH" sz="2800" dirty="0">
                <a:solidFill>
                  <a:prstClr val="black"/>
                </a:solidFill>
              </a:rPr>
              <a:t>           </a:t>
            </a:r>
            <a:r>
              <a:rPr lang="th-TH" sz="3200" dirty="0">
                <a:solidFill>
                  <a:prstClr val="black"/>
                </a:solidFill>
              </a:rPr>
              <a:t>เฉลี่ยร้อยละ 4.9 ในขณะเดียวกันป่วยด้วยโรคติดต่อทางเพศสัมพันธ์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</a:rPr>
              <a:t>คลินิกโรคติดต่อทางเพศสัมพันธ์โรงพยาบาลเกาะสมุย(สายธารคลินิก) 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</a:rPr>
              <a:t>เปิดบริการเฉพาะวันพฤหัสบดี (13.00 </a:t>
            </a:r>
            <a:r>
              <a:rPr lang="en-US" sz="3200" dirty="0">
                <a:solidFill>
                  <a:prstClr val="black"/>
                </a:solidFill>
              </a:rPr>
              <a:t>-</a:t>
            </a:r>
            <a:r>
              <a:rPr lang="th-TH" sz="3200" dirty="0">
                <a:solidFill>
                  <a:prstClr val="black"/>
                </a:solidFill>
              </a:rPr>
              <a:t>16.00 น.) </a:t>
            </a:r>
          </a:p>
          <a:p>
            <a:pPr lvl="0" defTabSz="914400"/>
            <a:endParaRPr lang="th-TH" sz="3200" dirty="0">
              <a:solidFill>
                <a:prstClr val="black"/>
              </a:solidFill>
            </a:endParaRPr>
          </a:p>
          <a:p>
            <a:pPr lvl="0" defTabSz="914400"/>
            <a:endParaRPr lang="th-TH" sz="3200" dirty="0">
              <a:solidFill>
                <a:prstClr val="black"/>
              </a:solidFill>
            </a:endParaRPr>
          </a:p>
          <a:p>
            <a:pPr marL="742950" lvl="0" indent="-742950" defTabSz="914400"/>
            <a:r>
              <a:rPr lang="th-TH" sz="3200" dirty="0">
                <a:solidFill>
                  <a:prstClr val="black"/>
                </a:solidFill>
              </a:rPr>
              <a:t>	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1907704" y="188641"/>
            <a:ext cx="5256584" cy="122413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prstClr val="black"/>
                </a:solidFill>
              </a:rPr>
              <a:t>ปัญหาและสาเหตุ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544087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07504" y="1412776"/>
            <a:ext cx="9036496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ประชาสัมพันธ์ นัดหมายเข้ารับบริการ </a:t>
            </a:r>
          </a:p>
          <a:p>
            <a:pPr marL="742950" lvl="0" indent="-742950" defTabSz="914400">
              <a:buFont typeface="Wingdings" pitchFamily="2" charset="2"/>
              <a:buChar char="Ø"/>
            </a:pPr>
            <a:r>
              <a:rPr lang="th-TH" sz="3200" dirty="0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t>จัดบริการ 2 ครั้ง/สัปดาห์ (วันจันทร์และพุธบ่าย ) ซึ่งไม่ตรงกับวันให้บริการเฉพาะโรคที่สายธารคลินิก  โดยเน้น</a:t>
            </a:r>
            <a:r>
              <a:rPr lang="th-TH" sz="3200" dirty="0">
                <a:solidFill>
                  <a:prstClr val="black"/>
                </a:solidFill>
              </a:rPr>
              <a:t>มาตรฐานเดียวกับสายธารคลินิก</a:t>
            </a:r>
          </a:p>
          <a:p>
            <a:pPr marL="742950" lvl="0" indent="-742950" defTabSz="914400"/>
            <a:r>
              <a:rPr lang="th-TH" sz="2800" dirty="0">
                <a:solidFill>
                  <a:prstClr val="black"/>
                </a:solidFill>
              </a:rPr>
              <a:t>	</a:t>
            </a:r>
            <a:r>
              <a:rPr lang="th-TH" sz="3200" dirty="0">
                <a:solidFill>
                  <a:prstClr val="black"/>
                </a:solidFill>
              </a:rPr>
              <a:t> - เก็บสิ่งส่งตรวจจากปากมดลูก ช่องคลอด ท่อปัสสาวะ ทำ </a:t>
            </a:r>
            <a:r>
              <a:rPr lang="en-US" sz="3200" dirty="0">
                <a:solidFill>
                  <a:prstClr val="black"/>
                </a:solidFill>
              </a:rPr>
              <a:t>wet smear/gram stain </a:t>
            </a:r>
            <a:r>
              <a:rPr lang="th-TH" sz="3200" dirty="0">
                <a:solidFill>
                  <a:prstClr val="black"/>
                </a:solidFill>
              </a:rPr>
              <a:t>เพาะเชื้อหาหนองใน ครั้งแรกและทุก 3 เดือน</a:t>
            </a:r>
          </a:p>
          <a:p>
            <a:pPr marL="742950" lvl="0" indent="-742950" defTabSz="914400"/>
            <a:r>
              <a:rPr lang="th-TH" sz="3200" dirty="0">
                <a:solidFill>
                  <a:prstClr val="black"/>
                </a:solidFill>
              </a:rPr>
              <a:t>	- ตรวจเลือดหาเชื้อซิฟิลิส ครั้งแรก และทุก 3 เดือน</a:t>
            </a:r>
          </a:p>
          <a:p>
            <a:pPr marL="742950" lvl="0" indent="-742950" defTabSz="914400"/>
            <a:r>
              <a:rPr lang="th-TH" sz="3200" dirty="0">
                <a:solidFill>
                  <a:prstClr val="black"/>
                </a:solidFill>
              </a:rPr>
              <a:t>           - ให้คำปรึกษาและตรวจเลือดเพื่อหาการติดเชื้อเอชไอวี</a:t>
            </a:r>
          </a:p>
          <a:p>
            <a:pPr marL="742950" lvl="0" indent="-742950" defTabSz="914400"/>
            <a:r>
              <a:rPr lang="th-TH" sz="3200" dirty="0">
                <a:solidFill>
                  <a:prstClr val="black"/>
                </a:solidFill>
              </a:rPr>
              <a:t>	- ตรวจคัดกรองมะเร็งปากมดลูก</a:t>
            </a:r>
          </a:p>
          <a:p>
            <a:pPr marL="742950" lvl="0" indent="-742950" defTabSz="914400"/>
            <a:r>
              <a:rPr lang="th-TH" sz="3200" dirty="0">
                <a:solidFill>
                  <a:prstClr val="black"/>
                </a:solidFill>
              </a:rPr>
              <a:t>	- รักษาตามแนวทางมาตรฐานกรมควบคุมโรค</a:t>
            </a:r>
          </a:p>
          <a:p>
            <a:pPr marL="742950" lvl="0" indent="-742950" defTabSz="914400"/>
            <a:endParaRPr lang="th-TH" sz="2800" dirty="0">
              <a:solidFill>
                <a:prstClr val="black"/>
              </a:solidFill>
            </a:endParaRPr>
          </a:p>
          <a:p>
            <a:pPr marL="742950" lvl="0" indent="-742950" defTabSz="914400">
              <a:buFont typeface="Wingdings" pitchFamily="2" charset="2"/>
              <a:buChar char="Ø"/>
            </a:pPr>
            <a:endParaRPr lang="th-TH" sz="3200" dirty="0">
              <a:solidFill>
                <a:prstClr val="black"/>
              </a:solidFill>
            </a:endParaRPr>
          </a:p>
          <a:p>
            <a:pPr marL="742950" lvl="0" indent="-742950" defTabSz="914400">
              <a:buFont typeface="Wingdings" pitchFamily="2" charset="2"/>
              <a:buChar char="Ø"/>
            </a:pPr>
            <a:endParaRPr lang="th-TH" sz="3200" dirty="0">
              <a:solidFill>
                <a:prstClr val="black"/>
              </a:solidFill>
            </a:endParaRPr>
          </a:p>
          <a:p>
            <a:pPr lvl="0" defTabSz="914400"/>
            <a:r>
              <a:rPr lang="th-TH" sz="3200" dirty="0">
                <a:solidFill>
                  <a:prstClr val="black"/>
                </a:solidFill>
              </a:rPr>
              <a:t>          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1907704" y="27867"/>
            <a:ext cx="5256584" cy="122413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prstClr val="black"/>
                </a:solidFill>
              </a:rPr>
              <a:t>กิจกรรมการพัฒนา 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172705774"/>
      </p:ext>
    </p:extLst>
  </p:cSld>
  <p:clrMapOvr>
    <a:masterClrMapping/>
  </p:clrMapOvr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839</TotalTime>
  <Words>801</Words>
  <Application>Microsoft Office PowerPoint</Application>
  <PresentationFormat>นำเสนอทางหน้าจอ (4:3)</PresentationFormat>
  <Paragraphs>118</Paragraphs>
  <Slides>13</Slides>
  <Notes>13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19" baseType="lpstr">
      <vt:lpstr>Angsana New</vt:lpstr>
      <vt:lpstr>Calibri</vt:lpstr>
      <vt:lpstr>Calibri Light</vt:lpstr>
      <vt:lpstr>Cordia New</vt:lpstr>
      <vt:lpstr>Wingdings</vt:lpstr>
      <vt:lpstr>ย้อนยุค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รูปแบบการให้บริการดูแลรักษาโรคติดต่อทางเพศสัมพันธ์ใน รพ.เกาะสมุย (คลินิก STIs)</dc:title>
  <dc:creator>RanongUser</dc:creator>
  <cp:lastModifiedBy>NUCH</cp:lastModifiedBy>
  <cp:revision>95</cp:revision>
  <dcterms:created xsi:type="dcterms:W3CDTF">2013-12-18T13:47:58Z</dcterms:created>
  <dcterms:modified xsi:type="dcterms:W3CDTF">2016-07-08T17:39:48Z</dcterms:modified>
</cp:coreProperties>
</file>